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53D54-14CB-4E9E-8754-F6B4A481965B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1028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5733E-1A6C-494A-92C0-B6FD2CDD3042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0734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E1606-7660-4FC6-B5A4-6F608B9ECCF4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134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8D61F-A3CF-44FE-856C-80B2D2CF774C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868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63F2E-EB5E-4430-A90D-462BAF0BF227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4364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AB860-33DC-49AF-90FB-5914AD5E0306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0256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2750D-C107-42BF-9326-4A7D869A543B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0419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2FB36-4134-436E-9327-8752223EE410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708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3F6E7-7774-4CCA-9A54-566264E18F34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2079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A003C-A38B-4D6D-8ED7-00FBB5221FA2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5053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CD457-3584-43F2-8B7A-6BB680656A03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124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Times New Roman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Times New Roman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Times New Roman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9C6AAD-83C0-4745-B180-BC86584919FF}" type="slidenum">
              <a:rPr lang="en-US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prstClr val="black"/>
                </a:solidFill>
                <a:latin typeface="Times New Roman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prstClr val="black"/>
                </a:solidFill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5240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3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26"/>
          <p:cNvSpPr>
            <a:spLocks noChangeArrowheads="1"/>
          </p:cNvSpPr>
          <p:nvPr/>
        </p:nvSpPr>
        <p:spPr bwMode="auto">
          <a:xfrm>
            <a:off x="1219200" y="1219200"/>
            <a:ext cx="6629400" cy="12926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err="1">
                <a:solidFill>
                  <a:srgbClr val="3333FF"/>
                </a:solidFill>
                <a:latin typeface="Bookman Old Style" pitchFamily="18" charset="0"/>
              </a:rPr>
              <a:t>Aldehydes</a:t>
            </a:r>
            <a:r>
              <a:rPr lang="en-US" sz="3600" b="1" dirty="0">
                <a:solidFill>
                  <a:srgbClr val="3333FF"/>
                </a:solidFill>
                <a:latin typeface="Bookman Old Style" pitchFamily="18" charset="0"/>
              </a:rPr>
              <a:t> and </a:t>
            </a:r>
            <a:r>
              <a:rPr lang="en-US" sz="3600" b="1" dirty="0" err="1">
                <a:solidFill>
                  <a:srgbClr val="3333FF"/>
                </a:solidFill>
                <a:latin typeface="Bookman Old Style" pitchFamily="18" charset="0"/>
              </a:rPr>
              <a:t>Ketones</a:t>
            </a:r>
            <a:endParaRPr lang="en-US" sz="3600" dirty="0">
              <a:solidFill>
                <a:srgbClr val="3333FF"/>
              </a:solidFill>
              <a:latin typeface="Bookman Old Style" pitchFamily="18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3333FF"/>
              </a:solidFill>
              <a:latin typeface="Bookman Old Style" pitchFamily="18" charset="0"/>
            </a:endParaRPr>
          </a:p>
        </p:txBody>
      </p:sp>
      <p:sp>
        <p:nvSpPr>
          <p:cNvPr id="5125" name="TextBox 2"/>
          <p:cNvSpPr txBox="1">
            <a:spLocks noChangeArrowheads="1"/>
          </p:cNvSpPr>
          <p:nvPr/>
        </p:nvSpPr>
        <p:spPr bwMode="auto">
          <a:xfrm>
            <a:off x="5105400" y="4495800"/>
            <a:ext cx="37338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8000"/>
                </a:solidFill>
              </a:rPr>
              <a:t>Prepared by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 smtClean="0">
                <a:solidFill>
                  <a:srgbClr val="008000"/>
                </a:solidFill>
              </a:rPr>
              <a:t>Dr.S.Ignatius</a:t>
            </a:r>
            <a:r>
              <a:rPr lang="en-US" sz="2000" b="1" dirty="0" smtClean="0">
                <a:solidFill>
                  <a:srgbClr val="008000"/>
                </a:solidFill>
              </a:rPr>
              <a:t> </a:t>
            </a:r>
            <a:r>
              <a:rPr lang="en-US" sz="2000" b="1" dirty="0" err="1" smtClean="0">
                <a:solidFill>
                  <a:srgbClr val="008000"/>
                </a:solidFill>
              </a:rPr>
              <a:t>Arockiam</a:t>
            </a:r>
            <a:endParaRPr lang="en-US" sz="2000" b="1" dirty="0" smtClean="0">
              <a:solidFill>
                <a:srgbClr val="008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 smtClean="0">
                <a:solidFill>
                  <a:srgbClr val="008000"/>
                </a:solidFill>
              </a:rPr>
              <a:t>Dept</a:t>
            </a:r>
            <a:r>
              <a:rPr lang="en-US" sz="2000" b="1" dirty="0" smtClean="0">
                <a:solidFill>
                  <a:srgbClr val="008000"/>
                </a:solidFill>
              </a:rPr>
              <a:t> of chemistry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82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914400" y="838200"/>
            <a:ext cx="7543800" cy="261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6600"/>
                </a:solidFill>
              </a:rPr>
              <a:t>COMMON NAMES FOR KETONES </a:t>
            </a:r>
          </a:p>
          <a:p>
            <a:pPr eaLnBrk="1" hangingPunct="1">
              <a:spcBef>
                <a:spcPct val="50000"/>
              </a:spcBef>
            </a:pPr>
            <a:endParaRPr lang="en-US"/>
          </a:p>
          <a:p>
            <a:pPr eaLnBrk="1" hangingPunct="1">
              <a:spcBef>
                <a:spcPct val="50000"/>
              </a:spcBef>
            </a:pPr>
            <a:r>
              <a:rPr lang="en-US"/>
              <a:t> 				- 	Dimethyl ketone</a:t>
            </a:r>
            <a:endParaRPr lang="en-US">
              <a:solidFill>
                <a:srgbClr val="660066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n-US"/>
          </a:p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1828800" y="1524000"/>
          <a:ext cx="2135188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CS ChemDraw Drawing" r:id="rId3" imgW="704088" imgH="402336" progId="ChemDraw.Document.6.0">
                  <p:embed/>
                </p:oleObj>
              </mc:Choice>
              <mc:Fallback>
                <p:oleObj name="CS ChemDraw Drawing" r:id="rId3" imgW="704088" imgH="402336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524000"/>
                        <a:ext cx="2135188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838200" y="3200400"/>
          <a:ext cx="7618413" cy="132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CS ChemDraw Drawing" r:id="rId5" imgW="4067556" imgH="702564" progId="ChemDraw.Document.6.0">
                  <p:embed/>
                </p:oleObj>
              </mc:Choice>
              <mc:Fallback>
                <p:oleObj name="CS ChemDraw Drawing" r:id="rId5" imgW="4067556" imgH="702564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200400"/>
                        <a:ext cx="7618413" cy="1322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347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990600" y="914400"/>
            <a:ext cx="73152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Ortho </a:t>
            </a:r>
            <a:r>
              <a:rPr lang="en-US" b="1" dirty="0" err="1" smtClean="0">
                <a:solidFill>
                  <a:schemeClr val="accent2"/>
                </a:solidFill>
              </a:rPr>
              <a:t>phenones</a:t>
            </a:r>
            <a:r>
              <a:rPr lang="en-US" b="1" dirty="0"/>
              <a:t>:</a:t>
            </a:r>
          </a:p>
          <a:p>
            <a:pPr eaLnBrk="1" hangingPunct="1">
              <a:spcBef>
                <a:spcPct val="50000"/>
              </a:spcBef>
            </a:pPr>
            <a:endParaRPr lang="en-US" b="1" dirty="0"/>
          </a:p>
          <a:p>
            <a:pPr eaLnBrk="1" hangingPunct="1">
              <a:spcBef>
                <a:spcPct val="50000"/>
              </a:spcBef>
            </a:pPr>
            <a:r>
              <a:rPr lang="en-US" dirty="0"/>
              <a:t>Derived from common name of carboxylic acid, drop –</a:t>
            </a:r>
            <a:r>
              <a:rPr lang="en-US" dirty="0" err="1"/>
              <a:t>ic</a:t>
            </a:r>
            <a:r>
              <a:rPr lang="en-US" dirty="0"/>
              <a:t> acid, add –(o)</a:t>
            </a:r>
            <a:r>
              <a:rPr lang="en-US" dirty="0" err="1"/>
              <a:t>phenone</a:t>
            </a:r>
            <a:r>
              <a:rPr lang="en-US" dirty="0"/>
              <a:t>.</a:t>
            </a:r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3581400" y="762000"/>
          <a:ext cx="1912938" cy="99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CS ChemDraw Drawing" r:id="rId3" imgW="792480" imgH="402336" progId="ChemDraw.Document.6.0">
                  <p:embed/>
                </p:oleObj>
              </mc:Choice>
              <mc:Fallback>
                <p:oleObj name="CS ChemDraw Drawing" r:id="rId3" imgW="792480" imgH="402336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762000"/>
                        <a:ext cx="1912938" cy="99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1219200" y="3276600"/>
          <a:ext cx="6164263" cy="227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CS ChemDraw Drawing" r:id="rId5" imgW="2758440" imgH="1024128" progId="ChemDraw.Document.6.0">
                  <p:embed/>
                </p:oleObj>
              </mc:Choice>
              <mc:Fallback>
                <p:oleObj name="CS ChemDraw Drawing" r:id="rId5" imgW="2758440" imgH="1024128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276600"/>
                        <a:ext cx="6164263" cy="227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717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762000" y="762000"/>
            <a:ext cx="78486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Ketones:  IUPAC </a:t>
            </a:r>
            <a:r>
              <a:rPr lang="en-US" b="1" dirty="0" smtClean="0">
                <a:solidFill>
                  <a:schemeClr val="accent2"/>
                </a:solidFill>
              </a:rPr>
              <a:t>nomenclature</a:t>
            </a:r>
            <a:endParaRPr lang="en-US" b="1" dirty="0"/>
          </a:p>
          <a:p>
            <a:pPr eaLnBrk="1" hangingPunct="1">
              <a:spcBef>
                <a:spcPct val="50000"/>
              </a:spcBef>
            </a:pPr>
            <a:endParaRPr lang="en-US" dirty="0"/>
          </a:p>
          <a:p>
            <a:pPr eaLnBrk="1" hangingPunct="1">
              <a:spcBef>
                <a:spcPct val="50000"/>
              </a:spcBef>
            </a:pPr>
            <a:r>
              <a:rPr lang="en-US" dirty="0" smtClean="0"/>
              <a:t>(i) Parent chain is the  </a:t>
            </a:r>
            <a:r>
              <a:rPr lang="en-US" dirty="0"/>
              <a:t>longest continuous carbon chain containing the carbonyl group</a:t>
            </a:r>
            <a:r>
              <a:rPr lang="en-US" dirty="0" smtClean="0"/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dirty="0" smtClean="0"/>
              <a:t>(ii) </a:t>
            </a:r>
            <a:r>
              <a:rPr lang="en-US" dirty="0"/>
              <a:t>drop –e, add –one.  Prefix a </a:t>
            </a:r>
            <a:r>
              <a:rPr lang="en-US" dirty="0" err="1"/>
              <a:t>locant</a:t>
            </a:r>
            <a:r>
              <a:rPr lang="en-US" dirty="0"/>
              <a:t> for the position of the carbonyl using the principle of lower number.</a:t>
            </a:r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914400" y="3810000"/>
          <a:ext cx="7391400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CS ChemDraw Drawing" r:id="rId3" imgW="3919728" imgH="702564" progId="ChemDraw.Document.6.0">
                  <p:embed/>
                </p:oleObj>
              </mc:Choice>
              <mc:Fallback>
                <p:oleObj name="CS ChemDraw Drawing" r:id="rId3" imgW="3919728" imgH="702564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810000"/>
                        <a:ext cx="7391400" cy="132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804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838200" y="762000"/>
            <a:ext cx="7772400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  <a:latin typeface="Century Schoolbook" pitchFamily="18" charset="0"/>
              </a:rPr>
              <a:t>Physical properties:</a:t>
            </a:r>
          </a:p>
          <a:p>
            <a:pPr eaLnBrk="1" hangingPunct="1">
              <a:spcBef>
                <a:spcPct val="50000"/>
              </a:spcBef>
            </a:pPr>
            <a:endParaRPr lang="en-US" dirty="0"/>
          </a:p>
          <a:p>
            <a:pPr eaLnBrk="1" hangingPunct="1">
              <a:spcBef>
                <a:spcPct val="50000"/>
              </a:spcBef>
            </a:pPr>
            <a:endParaRPr lang="en-US" dirty="0"/>
          </a:p>
          <a:p>
            <a:pPr eaLnBrk="1" hangingPunct="1">
              <a:spcBef>
                <a:spcPct val="50000"/>
              </a:spcBef>
            </a:pPr>
            <a:endParaRPr lang="en-US" dirty="0"/>
          </a:p>
          <a:p>
            <a:pPr eaLnBrk="1" hangingPunct="1">
              <a:spcBef>
                <a:spcPct val="50000"/>
              </a:spcBef>
            </a:pPr>
            <a:endParaRPr lang="en-US" dirty="0"/>
          </a:p>
          <a:p>
            <a:pPr eaLnBrk="1" hangingPunct="1">
              <a:spcBef>
                <a:spcPct val="50000"/>
              </a:spcBef>
            </a:pPr>
            <a:endParaRPr lang="en-US" dirty="0"/>
          </a:p>
          <a:p>
            <a:pPr eaLnBrk="1" hangingPunct="1">
              <a:spcBef>
                <a:spcPct val="50000"/>
              </a:spcBef>
            </a:pPr>
            <a:r>
              <a:rPr lang="en-US" sz="2000" dirty="0" smtClean="0">
                <a:latin typeface="Century Schoolbook" pitchFamily="18" charset="0"/>
              </a:rPr>
              <a:t>(i)Carbonyl compounds are polar in nature and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entury Schoolbook" pitchFamily="18" charset="0"/>
              </a:rPr>
              <a:t>there is no 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Century Schoolbook" pitchFamily="18" charset="0"/>
              </a:rPr>
              <a:t>hydrogen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Century Schoolbook" pitchFamily="18" charset="0"/>
              </a:rPr>
              <a:t>bonding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Century Schoolbook" pitchFamily="18" charset="0"/>
              </a:rPr>
              <a:t> </a:t>
            </a:r>
            <a:r>
              <a:rPr lang="en-US" sz="2000" dirty="0" smtClean="0">
                <a:latin typeface="Century Schoolbook" pitchFamily="18" charset="0"/>
              </a:rPr>
              <a:t>between the atoms</a:t>
            </a:r>
            <a:endParaRPr lang="en-US" sz="2000" dirty="0">
              <a:latin typeface="Century Schoolbook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dirty="0" smtClean="0">
                <a:latin typeface="Century Schoolbook" pitchFamily="18" charset="0"/>
              </a:rPr>
              <a:t>(ii)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Century Schoolbook" pitchFamily="18" charset="0"/>
              </a:rPr>
              <a:t>Melting and boiling points  </a:t>
            </a:r>
            <a:r>
              <a:rPr lang="en-US" sz="2000" dirty="0">
                <a:latin typeface="Century Schoolbook" pitchFamily="18" charset="0"/>
              </a:rPr>
              <a:t>are relatively moderate for covalent </a:t>
            </a:r>
            <a:r>
              <a:rPr lang="en-US" sz="2000" dirty="0" smtClean="0">
                <a:latin typeface="Century Schoolbook" pitchFamily="18" charset="0"/>
              </a:rPr>
              <a:t>substances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dirty="0" smtClean="0">
                <a:latin typeface="Century Schoolbook" pitchFamily="18" charset="0"/>
              </a:rPr>
              <a:t>(iii) Compounds are water insoluble . Except the compounds having  four carbons </a:t>
            </a:r>
            <a:r>
              <a:rPr lang="en-US" sz="2000" dirty="0">
                <a:latin typeface="Century Schoolbook" pitchFamily="18" charset="0"/>
              </a:rPr>
              <a:t>or less)</a:t>
            </a:r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8559121"/>
              </p:ext>
            </p:extLst>
          </p:nvPr>
        </p:nvGraphicFramePr>
        <p:xfrm>
          <a:off x="3352801" y="1371601"/>
          <a:ext cx="3276600" cy="22015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CS ChemDraw Drawing" r:id="rId3" imgW="1135380" imgH="755904" progId="ChemDraw.Document.6.0">
                  <p:embed/>
                </p:oleObj>
              </mc:Choice>
              <mc:Fallback>
                <p:oleObj name="CS ChemDraw Drawing" r:id="rId3" imgW="1135380" imgH="755904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1" y="1371601"/>
                        <a:ext cx="3276600" cy="22015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702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838200" y="914400"/>
            <a:ext cx="76200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C00000"/>
                </a:solidFill>
                <a:latin typeface="Century Schoolbook" pitchFamily="18" charset="0"/>
              </a:rPr>
              <a:t>Spectroscopic analysis</a:t>
            </a:r>
            <a:r>
              <a:rPr lang="en-US" b="1" dirty="0" smtClean="0">
                <a:solidFill>
                  <a:schemeClr val="accent2"/>
                </a:solidFill>
                <a:latin typeface="Century Schoolbook" pitchFamily="18" charset="0"/>
              </a:rPr>
              <a:t>:</a:t>
            </a:r>
            <a:endParaRPr lang="en-US" b="1" dirty="0">
              <a:solidFill>
                <a:schemeClr val="accent2"/>
              </a:solidFill>
              <a:latin typeface="Century Schoolbook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/>
          </a:p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Century Schoolbook" pitchFamily="18" charset="0"/>
              </a:rPr>
              <a:t>IR gives the spectroscopy gives the following </a:t>
            </a:r>
            <a:r>
              <a:rPr lang="en-US" dirty="0" err="1" smtClean="0">
                <a:latin typeface="Century Schoolbook" pitchFamily="18" charset="0"/>
              </a:rPr>
              <a:t>strectching</a:t>
            </a:r>
            <a:r>
              <a:rPr lang="en-US" dirty="0" smtClean="0">
                <a:latin typeface="Century Schoolbook" pitchFamily="18" charset="0"/>
              </a:rPr>
              <a:t> frequencies </a:t>
            </a:r>
          </a:p>
          <a:p>
            <a:pPr eaLnBrk="1" hangingPunct="1">
              <a:spcBef>
                <a:spcPct val="50000"/>
              </a:spcBef>
            </a:pPr>
            <a:r>
              <a:rPr lang="en-US" dirty="0"/>
              <a:t>	</a:t>
            </a:r>
            <a:endParaRPr lang="en-US" dirty="0" smtClean="0"/>
          </a:p>
          <a:p>
            <a:pPr eaLnBrk="1" hangingPunct="1">
              <a:spcBef>
                <a:spcPct val="50000"/>
              </a:spcBef>
            </a:pPr>
            <a:r>
              <a:rPr lang="en-US" dirty="0"/>
              <a:t>	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274374"/>
              </p:ext>
            </p:extLst>
          </p:nvPr>
        </p:nvGraphicFramePr>
        <p:xfrm>
          <a:off x="1524000" y="3276600"/>
          <a:ext cx="6096000" cy="2819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029694">
                <a:tc>
                  <a:txBody>
                    <a:bodyPr/>
                    <a:lstStyle/>
                    <a:p>
                      <a:r>
                        <a:rPr lang="en-US" dirty="0" smtClean="0"/>
                        <a:t>Compound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Strectching</a:t>
                      </a:r>
                      <a:r>
                        <a:rPr lang="en-US" dirty="0" smtClean="0"/>
                        <a:t> frequency</a:t>
                      </a:r>
                    </a:p>
                    <a:p>
                      <a:r>
                        <a:rPr lang="en-US" dirty="0" smtClean="0"/>
                        <a:t>(cm</a:t>
                      </a:r>
                      <a:r>
                        <a:rPr lang="en-US" baseline="30000" dirty="0" smtClean="0"/>
                        <a:t>-1</a:t>
                      </a:r>
                      <a:r>
                        <a:rPr lang="en-US" baseline="0" dirty="0" smtClean="0"/>
                        <a:t>)</a:t>
                      </a:r>
                      <a:endParaRPr lang="en-US" baseline="0" dirty="0"/>
                    </a:p>
                  </a:txBody>
                  <a:tcPr/>
                </a:tc>
              </a:tr>
              <a:tr h="596569">
                <a:tc>
                  <a:txBody>
                    <a:bodyPr/>
                    <a:lstStyle/>
                    <a:p>
                      <a:r>
                        <a:rPr lang="en-US" dirty="0" smtClean="0"/>
                        <a:t>RCHO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1725</a:t>
                      </a:r>
                      <a:endParaRPr lang="en-US" dirty="0"/>
                    </a:p>
                  </a:txBody>
                  <a:tcPr/>
                </a:tc>
              </a:tr>
              <a:tr h="59656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ArCHO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1700</a:t>
                      </a:r>
                      <a:endParaRPr lang="en-US" dirty="0"/>
                    </a:p>
                  </a:txBody>
                  <a:tcPr/>
                </a:tc>
              </a:tr>
              <a:tr h="596569"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CO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1710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789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838200" y="762000"/>
            <a:ext cx="7467600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1122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1122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1122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1122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  <a:latin typeface="Century Schoolbook" pitchFamily="18" charset="0"/>
              </a:rPr>
              <a:t>Oxidation/Reduction:</a:t>
            </a:r>
          </a:p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Century Schoolbook" pitchFamily="18" charset="0"/>
              </a:rPr>
              <a:t> </a:t>
            </a:r>
            <a:r>
              <a:rPr lang="en-US" b="1" dirty="0" smtClean="0">
                <a:solidFill>
                  <a:srgbClr val="7030A0"/>
                </a:solidFill>
                <a:latin typeface="Century Schoolbook" pitchFamily="18" charset="0"/>
              </a:rPr>
              <a:t>oxidation numbers</a:t>
            </a:r>
          </a:p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chemeClr val="accent2"/>
                </a:solidFill>
                <a:latin typeface="Century Schoolbook" pitchFamily="18" charset="0"/>
              </a:rPr>
              <a:t>	</a:t>
            </a:r>
            <a:r>
              <a:rPr lang="en-US" dirty="0" smtClean="0">
                <a:solidFill>
                  <a:srgbClr val="006600"/>
                </a:solidFill>
                <a:latin typeface="Century Schoolbook" pitchFamily="18" charset="0"/>
              </a:rPr>
              <a:t>oxidation number of the compounds increases from alkane to carboxylic acid.</a:t>
            </a:r>
            <a:endParaRPr lang="en-US" dirty="0">
              <a:solidFill>
                <a:srgbClr val="006600"/>
              </a:solidFill>
              <a:latin typeface="Century Schoolbook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006600"/>
                </a:solidFill>
              </a:rPr>
              <a:t>	</a:t>
            </a:r>
            <a:r>
              <a:rPr lang="en-US" dirty="0"/>
              <a:t>	     </a:t>
            </a:r>
            <a:r>
              <a:rPr lang="en-US" b="1" dirty="0">
                <a:solidFill>
                  <a:srgbClr val="CC0000"/>
                </a:solidFill>
              </a:rPr>
              <a:t>oxidation</a:t>
            </a:r>
          </a:p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chemeClr val="accent2"/>
                </a:solidFill>
              </a:rPr>
              <a:t>  -4	         -2	         0	             +2              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dirty="0"/>
              <a:t>  CH</a:t>
            </a:r>
            <a:r>
              <a:rPr lang="en-US" baseline="-25000" dirty="0"/>
              <a:t>4</a:t>
            </a:r>
            <a:r>
              <a:rPr lang="en-US" dirty="0"/>
              <a:t>	         CH</a:t>
            </a:r>
            <a:r>
              <a:rPr lang="en-US" baseline="-25000" dirty="0"/>
              <a:t>3</a:t>
            </a:r>
            <a:r>
              <a:rPr lang="en-US" dirty="0"/>
              <a:t>OH       H</a:t>
            </a:r>
            <a:r>
              <a:rPr lang="en-US" baseline="-25000" dirty="0"/>
              <a:t>2</a:t>
            </a:r>
            <a:r>
              <a:rPr lang="en-US" dirty="0"/>
              <a:t>C=O      HCO</a:t>
            </a:r>
            <a:r>
              <a:rPr lang="en-US" baseline="-25000" dirty="0"/>
              <a:t>2</a:t>
            </a:r>
            <a:r>
              <a:rPr lang="en-US" dirty="0"/>
              <a:t>H         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dirty="0"/>
              <a:t> alkane	            alcohol           aldehyde      carboxylic acid</a:t>
            </a:r>
          </a:p>
          <a:p>
            <a:pPr eaLnBrk="1" hangingPunct="1">
              <a:spcBef>
                <a:spcPct val="50000"/>
              </a:spcBef>
            </a:pPr>
            <a:endParaRPr lang="en-US" dirty="0"/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dirty="0"/>
              <a:t>                                 	  </a:t>
            </a:r>
            <a:r>
              <a:rPr lang="en-US" b="1" dirty="0">
                <a:solidFill>
                  <a:srgbClr val="CC0000"/>
                </a:solidFill>
              </a:rPr>
              <a:t>reduction</a:t>
            </a:r>
            <a:r>
              <a:rPr lang="en-US" sz="2000" b="1" dirty="0">
                <a:solidFill>
                  <a:srgbClr val="CC0000"/>
                </a:solidFill>
              </a:rPr>
              <a:t>	</a:t>
            </a:r>
          </a:p>
        </p:txBody>
      </p:sp>
      <p:sp>
        <p:nvSpPr>
          <p:cNvPr id="22531" name="Line 3"/>
          <p:cNvSpPr>
            <a:spLocks noChangeShapeType="1"/>
          </p:cNvSpPr>
          <p:nvPr/>
        </p:nvSpPr>
        <p:spPr bwMode="auto">
          <a:xfrm>
            <a:off x="4495800" y="3200400"/>
            <a:ext cx="8382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2971800" y="5562600"/>
            <a:ext cx="7620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94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1905000"/>
            <a:ext cx="6934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rgbClr val="7030A0"/>
                </a:solidFill>
                <a:latin typeface="Century Schoolbook" pitchFamily="18" charset="0"/>
              </a:rPr>
              <a:t>Thank you</a:t>
            </a:r>
            <a:endParaRPr lang="en-US" sz="8000" b="1" dirty="0">
              <a:solidFill>
                <a:srgbClr val="7030A0"/>
              </a:solidFill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100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533400" y="1905000"/>
            <a:ext cx="8153400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en-US" dirty="0">
                <a:solidFill>
                  <a:srgbClr val="0033CC"/>
                </a:solidFill>
                <a:latin typeface="Century Schoolbook" pitchFamily="18" charset="0"/>
              </a:rPr>
              <a:t>Many of the names of aldehydes and ketones are derived from the names of the corresponding carboxylic acids.</a:t>
            </a:r>
          </a:p>
          <a:p>
            <a:pPr algn="just" eaLnBrk="1" hangingPunct="1">
              <a:spcBef>
                <a:spcPct val="50000"/>
              </a:spcBef>
            </a:pPr>
            <a:endParaRPr lang="en-US" sz="2800" dirty="0">
              <a:solidFill>
                <a:srgbClr val="0033CC"/>
              </a:solidFill>
              <a:latin typeface="Century Schoolbook" pitchFamily="18" charset="0"/>
            </a:endParaRPr>
          </a:p>
          <a:p>
            <a:pPr algn="just"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en-US" dirty="0">
                <a:solidFill>
                  <a:srgbClr val="0033CC"/>
                </a:solidFill>
                <a:latin typeface="Century Schoolbook" pitchFamily="18" charset="0"/>
              </a:rPr>
              <a:t>The information about the  nomenclature of carboxylic acids is very useful to give the nomenclature of aldehydes and ketones </a:t>
            </a:r>
          </a:p>
          <a:p>
            <a:pPr eaLnBrk="1" hangingPunct="1">
              <a:spcBef>
                <a:spcPct val="50000"/>
              </a:spcBef>
            </a:pPr>
            <a:endParaRPr lang="en-US" b="1" dirty="0">
              <a:solidFill>
                <a:srgbClr val="FF5050"/>
              </a:solidFill>
            </a:endParaRP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1066800" y="609600"/>
            <a:ext cx="6096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2822585294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09600" y="914400"/>
            <a:ext cx="79248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7030A0"/>
                </a:solidFill>
              </a:rPr>
              <a:t>Naming of Carboxylic acids</a:t>
            </a:r>
          </a:p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	</a:t>
            </a:r>
            <a:r>
              <a:rPr lang="en-US"/>
              <a:t>R-COOH,  R-CO</a:t>
            </a:r>
            <a:r>
              <a:rPr lang="en-US" baseline="-25000"/>
              <a:t>2</a:t>
            </a:r>
            <a:r>
              <a:rPr lang="en-US"/>
              <a:t>H,</a:t>
            </a:r>
          </a:p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7030A0"/>
                </a:solidFill>
              </a:rPr>
              <a:t>Common names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/>
              <a:t>HCO</a:t>
            </a:r>
            <a:r>
              <a:rPr lang="en-US" baseline="-25000"/>
              <a:t>2</a:t>
            </a:r>
            <a:r>
              <a:rPr lang="en-US"/>
              <a:t>H		     -	Formic acid	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/>
              <a:t>CH</a:t>
            </a:r>
            <a:r>
              <a:rPr lang="en-US" baseline="-25000"/>
              <a:t>3</a:t>
            </a:r>
            <a:r>
              <a:rPr lang="en-US"/>
              <a:t>CO</a:t>
            </a:r>
            <a:r>
              <a:rPr lang="en-US" baseline="-25000"/>
              <a:t>2</a:t>
            </a:r>
            <a:r>
              <a:rPr lang="en-US"/>
              <a:t>H		     -	Acetic acid	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/>
              <a:t>CH</a:t>
            </a:r>
            <a:r>
              <a:rPr lang="en-US" baseline="-25000"/>
              <a:t>3</a:t>
            </a:r>
            <a:r>
              <a:rPr lang="en-US"/>
              <a:t>CH</a:t>
            </a:r>
            <a:r>
              <a:rPr lang="en-US" baseline="-25000"/>
              <a:t>2</a:t>
            </a:r>
            <a:r>
              <a:rPr lang="en-US"/>
              <a:t>CO</a:t>
            </a:r>
            <a:r>
              <a:rPr lang="en-US" baseline="-25000"/>
              <a:t>2</a:t>
            </a:r>
            <a:r>
              <a:rPr lang="en-US"/>
              <a:t>H		     -	Propionic acid	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/>
              <a:t>CH</a:t>
            </a:r>
            <a:r>
              <a:rPr lang="en-US" baseline="-25000"/>
              <a:t>3</a:t>
            </a:r>
            <a:r>
              <a:rPr lang="en-US"/>
              <a:t>CH</a:t>
            </a:r>
            <a:r>
              <a:rPr lang="en-US" baseline="-25000"/>
              <a:t>2</a:t>
            </a:r>
            <a:r>
              <a:rPr lang="en-US"/>
              <a:t>CH</a:t>
            </a:r>
            <a:r>
              <a:rPr lang="en-US" baseline="-25000"/>
              <a:t>2</a:t>
            </a:r>
            <a:r>
              <a:rPr lang="en-US"/>
              <a:t>CO</a:t>
            </a:r>
            <a:r>
              <a:rPr lang="en-US" baseline="-25000"/>
              <a:t>2</a:t>
            </a:r>
            <a:r>
              <a:rPr lang="en-US"/>
              <a:t>H	     -	Butyric acid	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/>
              <a:t>CH</a:t>
            </a:r>
            <a:r>
              <a:rPr lang="en-US" baseline="-25000"/>
              <a:t>3</a:t>
            </a:r>
            <a:r>
              <a:rPr lang="en-US"/>
              <a:t>CH</a:t>
            </a:r>
            <a:r>
              <a:rPr lang="en-US" baseline="-25000"/>
              <a:t>2</a:t>
            </a:r>
            <a:r>
              <a:rPr lang="en-US"/>
              <a:t>CH</a:t>
            </a:r>
            <a:r>
              <a:rPr lang="en-US" baseline="-25000"/>
              <a:t>2</a:t>
            </a:r>
            <a:r>
              <a:rPr lang="en-US"/>
              <a:t>CH</a:t>
            </a:r>
            <a:r>
              <a:rPr lang="en-US" baseline="-25000"/>
              <a:t>2</a:t>
            </a:r>
            <a:r>
              <a:rPr lang="en-US"/>
              <a:t>CO</a:t>
            </a:r>
            <a:r>
              <a:rPr lang="en-US" baseline="-25000"/>
              <a:t>2</a:t>
            </a:r>
            <a:r>
              <a:rPr lang="en-US"/>
              <a:t>H    -	Valeric acid	</a:t>
            </a:r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4419600" y="1295400"/>
          <a:ext cx="11430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CS ChemDraw Drawing" r:id="rId3" imgW="530352" imgH="350520" progId="ChemDraw.Document.6.0">
                  <p:embed/>
                </p:oleObj>
              </mc:Choice>
              <mc:Fallback>
                <p:oleObj name="CS ChemDraw Drawing" r:id="rId3" imgW="530352" imgH="35052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295400"/>
                        <a:ext cx="11430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259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533400" y="1066800"/>
            <a:ext cx="7467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5     4     3    2     1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/>
              <a:t>C—C—C—C—C=O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  <a:cs typeface="Times New Roman" pitchFamily="18" charset="0"/>
              </a:rPr>
              <a:t>δ     γ     β     α	</a:t>
            </a:r>
            <a:r>
              <a:rPr lang="en-US">
                <a:cs typeface="Times New Roman" pitchFamily="18" charset="0"/>
              </a:rPr>
              <a:t>		        </a:t>
            </a:r>
            <a:r>
              <a:rPr lang="en-US">
                <a:solidFill>
                  <a:srgbClr val="CC0000"/>
                </a:solidFill>
                <a:cs typeface="Times New Roman" pitchFamily="18" charset="0"/>
              </a:rPr>
              <a:t>used in common names</a:t>
            </a:r>
            <a:endParaRPr lang="en-US">
              <a:solidFill>
                <a:srgbClr val="CC0000"/>
              </a:solidFill>
            </a:endParaRP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828675" y="3094038"/>
          <a:ext cx="7096125" cy="201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CS ChemDraw Drawing" r:id="rId3" imgW="3125724" imgH="888492" progId="ChemDraw.Document.6.0">
                  <p:embed/>
                </p:oleObj>
              </mc:Choice>
              <mc:Fallback>
                <p:oleObj name="CS ChemDraw Drawing" r:id="rId3" imgW="3125724" imgH="888492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675" y="3094038"/>
                        <a:ext cx="7096125" cy="2011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ight Arrow 4"/>
          <p:cNvSpPr/>
          <p:nvPr/>
        </p:nvSpPr>
        <p:spPr>
          <a:xfrm>
            <a:off x="3581400" y="1828800"/>
            <a:ext cx="9144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5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219200" y="1600200"/>
          <a:ext cx="6248400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CS ChemDraw Drawing" r:id="rId3" imgW="2772156" imgH="2057400" progId="ChemDraw.Document.6.0">
                  <p:embed/>
                </p:oleObj>
              </mc:Choice>
              <mc:Fallback>
                <p:oleObj name="CS ChemDraw Drawing" r:id="rId3" imgW="2772156" imgH="205740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600200"/>
                        <a:ext cx="6248400" cy="464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TextBox 3"/>
          <p:cNvSpPr txBox="1">
            <a:spLocks noChangeArrowheads="1"/>
          </p:cNvSpPr>
          <p:nvPr/>
        </p:nvSpPr>
        <p:spPr bwMode="auto">
          <a:xfrm>
            <a:off x="609600" y="609600"/>
            <a:ext cx="6096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 b="1">
                <a:solidFill>
                  <a:srgbClr val="006600"/>
                </a:solidFill>
              </a:rPr>
              <a:t>NAMING OF AROMATIC COMPOUNDS </a:t>
            </a:r>
          </a:p>
        </p:txBody>
      </p:sp>
    </p:spTree>
    <p:extLst>
      <p:ext uri="{BB962C8B-B14F-4D97-AF65-F5344CB8AC3E}">
        <p14:creationId xmlns:p14="http://schemas.microsoft.com/office/powerpoint/2010/main" val="350386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838200" y="838200"/>
            <a:ext cx="76962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</a:rPr>
              <a:t>ALDEHYDES AND KETONES</a:t>
            </a:r>
          </a:p>
          <a:p>
            <a:pPr eaLnBrk="1" hangingPunct="1">
              <a:spcBef>
                <a:spcPct val="50000"/>
              </a:spcBef>
            </a:pPr>
            <a:endParaRPr lang="en-US"/>
          </a:p>
          <a:p>
            <a:pPr eaLnBrk="1" hangingPunct="1">
              <a:spcBef>
                <a:spcPct val="50000"/>
              </a:spcBef>
            </a:pPr>
            <a:r>
              <a:rPr lang="en-US"/>
              <a:t>“carbonyl” functional group:</a:t>
            </a:r>
          </a:p>
          <a:p>
            <a:pPr eaLnBrk="1" hangingPunct="1">
              <a:spcBef>
                <a:spcPct val="50000"/>
              </a:spcBef>
            </a:pPr>
            <a:endParaRPr lang="en-US"/>
          </a:p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</a:rPr>
              <a:t>Aldehydes			                    Ketones</a:t>
            </a:r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914400" y="3810000"/>
          <a:ext cx="6502400" cy="231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CS ChemDraw Drawing" r:id="rId3" imgW="2279904" imgH="806196" progId="ChemDraw.Document.6.0">
                  <p:embed/>
                </p:oleObj>
              </mc:Choice>
              <mc:Fallback>
                <p:oleObj name="CS ChemDraw Drawing" r:id="rId3" imgW="2279904" imgH="806196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810000"/>
                        <a:ext cx="6502400" cy="231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4800600" y="1828800"/>
          <a:ext cx="609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CS ChemDraw Drawing" r:id="rId5" imgW="345440" imgH="343877" progId="ChemDraw.Document.6.0">
                  <p:embed/>
                </p:oleObj>
              </mc:Choice>
              <mc:Fallback>
                <p:oleObj name="CS ChemDraw Drawing" r:id="rId5" imgW="345440" imgH="343877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828800"/>
                        <a:ext cx="6096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630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28600" y="76200"/>
            <a:ext cx="8534400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 b="1" dirty="0">
              <a:solidFill>
                <a:srgbClr val="660066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660066"/>
                </a:solidFill>
              </a:rPr>
              <a:t>NAMING OF ALDEHYDES FROM THEIR </a:t>
            </a:r>
            <a:endParaRPr lang="en-US" sz="2000" b="1" dirty="0" smtClean="0">
              <a:solidFill>
                <a:srgbClr val="660066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660066"/>
                </a:solidFill>
              </a:rPr>
              <a:t>COMMON </a:t>
            </a:r>
            <a:r>
              <a:rPr lang="en-US" sz="2000" b="1" dirty="0">
                <a:solidFill>
                  <a:srgbClr val="660066"/>
                </a:solidFill>
              </a:rPr>
              <a:t>NAMES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dirty="0"/>
              <a:t>	</a:t>
            </a:r>
            <a:endParaRPr lang="en-US" dirty="0" smtClean="0"/>
          </a:p>
          <a:p>
            <a:pPr eaLnBrk="1" hangingPunct="1">
              <a:spcBef>
                <a:spcPct val="50000"/>
              </a:spcBef>
            </a:pPr>
            <a:r>
              <a:rPr lang="en-US" dirty="0" smtClean="0"/>
              <a:t>(i) To </a:t>
            </a:r>
            <a:r>
              <a:rPr lang="en-US" dirty="0"/>
              <a:t>name the aldehydes remove  –</a:t>
            </a:r>
            <a:r>
              <a:rPr lang="en-US" dirty="0" err="1"/>
              <a:t>ic</a:t>
            </a:r>
            <a:r>
              <a:rPr lang="en-US" dirty="0"/>
              <a:t> acid from the carboxylic acid  </a:t>
            </a:r>
            <a:endParaRPr lang="en-US" dirty="0" smtClean="0"/>
          </a:p>
          <a:p>
            <a:pPr eaLnBrk="1" hangingPunct="1">
              <a:spcBef>
                <a:spcPct val="50000"/>
              </a:spcBef>
            </a:pPr>
            <a:r>
              <a:rPr lang="en-US" dirty="0" smtClean="0"/>
              <a:t>(ii)  </a:t>
            </a:r>
            <a:r>
              <a:rPr lang="en-US" dirty="0"/>
              <a:t>add the suffix </a:t>
            </a:r>
            <a:r>
              <a:rPr lang="en-US" dirty="0" smtClean="0"/>
              <a:t>aldehyde in the end of the compound.</a:t>
            </a:r>
            <a:endParaRPr lang="en-US" dirty="0"/>
          </a:p>
          <a:p>
            <a:pPr eaLnBrk="1" hangingPunct="1">
              <a:spcBef>
                <a:spcPct val="50000"/>
              </a:spcBef>
            </a:pPr>
            <a:endParaRPr lang="en-US" dirty="0"/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dirty="0"/>
              <a:t>                                                               CH</a:t>
            </a:r>
            <a:r>
              <a:rPr lang="en-US" baseline="-25000" dirty="0"/>
              <a:t>3</a:t>
            </a:r>
            <a:endParaRPr lang="en-US" dirty="0"/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dirty="0"/>
              <a:t>CH</a:t>
            </a:r>
            <a:r>
              <a:rPr lang="en-US" baseline="-25000" dirty="0"/>
              <a:t>3</a:t>
            </a:r>
            <a:r>
              <a:rPr lang="en-US" dirty="0"/>
              <a:t>CH</a:t>
            </a:r>
            <a:r>
              <a:rPr lang="en-US" baseline="-25000" dirty="0"/>
              <a:t>2</a:t>
            </a:r>
            <a:r>
              <a:rPr lang="en-US" dirty="0"/>
              <a:t>CH</a:t>
            </a:r>
            <a:r>
              <a:rPr lang="en-US" baseline="-25000" dirty="0"/>
              <a:t>2</a:t>
            </a:r>
            <a:r>
              <a:rPr lang="en-US" dirty="0"/>
              <a:t>CH=O                         CH</a:t>
            </a:r>
            <a:r>
              <a:rPr lang="en-US" baseline="-25000" dirty="0"/>
              <a:t>3</a:t>
            </a:r>
            <a:r>
              <a:rPr lang="en-US" dirty="0"/>
              <a:t>CHCH=O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dirty="0"/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dirty="0" err="1"/>
              <a:t>butyraldehyde</a:t>
            </a:r>
            <a:r>
              <a:rPr lang="en-US" dirty="0"/>
              <a:t>			      </a:t>
            </a:r>
            <a:r>
              <a:rPr lang="en-US" dirty="0" err="1"/>
              <a:t>isobutyraldehyde</a:t>
            </a:r>
            <a:endParaRPr lang="en-US" dirty="0"/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dirty="0"/>
              <a:t>                                                  (</a:t>
            </a:r>
            <a:r>
              <a:rPr lang="en-US" dirty="0">
                <a:cs typeface="Times New Roman" pitchFamily="18" charset="0"/>
              </a:rPr>
              <a:t>α-</a:t>
            </a:r>
            <a:r>
              <a:rPr lang="en-US" dirty="0" err="1">
                <a:cs typeface="Times New Roman" pitchFamily="18" charset="0"/>
              </a:rPr>
              <a:t>methylpropionaldehyde</a:t>
            </a:r>
            <a:r>
              <a:rPr lang="en-US" dirty="0"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2560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1600200" y="838200"/>
          <a:ext cx="5111750" cy="492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CS ChemDraw Drawing" r:id="rId3" imgW="2350008" imgH="2270760" progId="ChemDraw.Document.6.0">
                  <p:embed/>
                </p:oleObj>
              </mc:Choice>
              <mc:Fallback>
                <p:oleObj name="CS ChemDraw Drawing" r:id="rId3" imgW="2350008" imgH="227076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838200"/>
                        <a:ext cx="5111750" cy="492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0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533400" y="533400"/>
            <a:ext cx="82296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</a:rPr>
              <a:t>NOMENCLATURE OF ORGANIC COMPOUNDS 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v"/>
            </a:pPr>
            <a:r>
              <a:rPr lang="en-US" dirty="0"/>
              <a:t>Select the  longest one from the parent chain  containing                                 </a:t>
            </a:r>
          </a:p>
          <a:p>
            <a:pPr eaLnBrk="1" hangingPunct="1">
              <a:spcBef>
                <a:spcPct val="50000"/>
              </a:spcBef>
            </a:pPr>
            <a:r>
              <a:rPr lang="en-US" dirty="0"/>
              <a:t>     the carbonyl group.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v"/>
            </a:pPr>
            <a:r>
              <a:rPr lang="en-US" dirty="0"/>
              <a:t> Remove the last letter  </a:t>
            </a:r>
            <a:r>
              <a:rPr lang="en-US" b="1" dirty="0">
                <a:solidFill>
                  <a:srgbClr val="7030A0"/>
                </a:solidFill>
              </a:rPr>
              <a:t>“e”</a:t>
            </a:r>
            <a:r>
              <a:rPr lang="en-US" dirty="0"/>
              <a:t> and then add </a:t>
            </a:r>
            <a:r>
              <a:rPr lang="en-US" b="1" dirty="0">
                <a:solidFill>
                  <a:srgbClr val="7030A0"/>
                </a:solidFill>
              </a:rPr>
              <a:t>“al”</a:t>
            </a:r>
            <a:r>
              <a:rPr lang="en-US" b="1" dirty="0"/>
              <a:t> </a:t>
            </a:r>
            <a:r>
              <a:rPr lang="en-US" dirty="0"/>
              <a:t>in the name of </a:t>
            </a:r>
          </a:p>
          <a:p>
            <a:pPr eaLnBrk="1" hangingPunct="1">
              <a:spcBef>
                <a:spcPct val="50000"/>
              </a:spcBef>
            </a:pPr>
            <a:r>
              <a:rPr lang="en-US" dirty="0"/>
              <a:t>     the  aldehyde.</a:t>
            </a:r>
          </a:p>
          <a:p>
            <a:pPr eaLnBrk="1" hangingPunct="1">
              <a:spcBef>
                <a:spcPct val="50000"/>
              </a:spcBef>
            </a:pPr>
            <a:endParaRPr lang="en-US" dirty="0"/>
          </a:p>
          <a:p>
            <a:pPr eaLnBrk="1" hangingPunct="1">
              <a:spcBef>
                <a:spcPct val="50000"/>
              </a:spcBef>
            </a:pPr>
            <a:r>
              <a:rPr lang="en-US" dirty="0"/>
              <a:t>	 HCHO       	        -	</a:t>
            </a:r>
            <a:r>
              <a:rPr lang="en-US" dirty="0" err="1"/>
              <a:t>Methanal</a:t>
            </a:r>
            <a:r>
              <a:rPr lang="en-US" dirty="0"/>
              <a:t>     </a:t>
            </a:r>
          </a:p>
          <a:p>
            <a:pPr eaLnBrk="1" hangingPunct="1">
              <a:spcBef>
                <a:spcPct val="50000"/>
              </a:spcBef>
            </a:pPr>
            <a:r>
              <a:rPr lang="en-US" dirty="0"/>
              <a:t>	CH</a:t>
            </a:r>
            <a:r>
              <a:rPr lang="en-US" baseline="-25000" dirty="0"/>
              <a:t>3</a:t>
            </a:r>
            <a:r>
              <a:rPr lang="en-US" dirty="0"/>
              <a:t>CHO	        -	</a:t>
            </a:r>
            <a:r>
              <a:rPr lang="en-US" dirty="0" err="1"/>
              <a:t>Ethanal</a:t>
            </a:r>
            <a:r>
              <a:rPr lang="en-US" dirty="0"/>
              <a:t>         </a:t>
            </a:r>
          </a:p>
          <a:p>
            <a:pPr eaLnBrk="1" hangingPunct="1">
              <a:spcBef>
                <a:spcPct val="50000"/>
              </a:spcBef>
            </a:pPr>
            <a:r>
              <a:rPr lang="en-US" dirty="0"/>
              <a:t>            CH</a:t>
            </a:r>
            <a:r>
              <a:rPr lang="en-US" baseline="-25000" dirty="0"/>
              <a:t>3</a:t>
            </a:r>
            <a:r>
              <a:rPr lang="en-US" dirty="0"/>
              <a:t>CH</a:t>
            </a:r>
            <a:r>
              <a:rPr lang="en-US" baseline="-25000" dirty="0"/>
              <a:t>2</a:t>
            </a:r>
            <a:r>
              <a:rPr lang="en-US" dirty="0"/>
              <a:t>CH</a:t>
            </a:r>
            <a:r>
              <a:rPr lang="en-US" baseline="-25000" dirty="0"/>
              <a:t>2</a:t>
            </a:r>
            <a:r>
              <a:rPr lang="en-US" dirty="0"/>
              <a:t>CHO   - 	</a:t>
            </a:r>
            <a:r>
              <a:rPr lang="en-US" dirty="0" err="1"/>
              <a:t>butanal</a:t>
            </a:r>
            <a:endParaRPr lang="en-US" dirty="0"/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dirty="0"/>
              <a:t>	CH</a:t>
            </a:r>
            <a:r>
              <a:rPr lang="en-US" baseline="-25000" dirty="0"/>
              <a:t>3</a:t>
            </a:r>
            <a:r>
              <a:rPr lang="en-US" dirty="0"/>
              <a:t>CH(CH</a:t>
            </a:r>
            <a:r>
              <a:rPr lang="en-US" baseline="-25000" dirty="0"/>
              <a:t>3</a:t>
            </a:r>
            <a:r>
              <a:rPr lang="en-US" dirty="0"/>
              <a:t>)CHO -	2-methylpropanal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dirty="0"/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dirty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306668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274</Words>
  <Application>Microsoft Office PowerPoint</Application>
  <PresentationFormat>On-screen Show (4:3)</PresentationFormat>
  <Paragraphs>92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Office Theme</vt:lpstr>
      <vt:lpstr>Flow</vt:lpstr>
      <vt:lpstr>CS ChemDraw Drawing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IGI</dc:creator>
  <cp:lastModifiedBy>IGI</cp:lastModifiedBy>
  <cp:revision>2</cp:revision>
  <dcterms:created xsi:type="dcterms:W3CDTF">2006-08-16T00:00:00Z</dcterms:created>
  <dcterms:modified xsi:type="dcterms:W3CDTF">2016-12-05T14:04:50Z</dcterms:modified>
</cp:coreProperties>
</file>